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1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42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1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2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2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94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4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5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55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2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C1B5E-DB89-45C5-A876-E0484A9E8B6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6C7D0A-A463-4663-9DA6-3962C0125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992548/pdf/ajtr0010-1260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7748048-mechanisms-and-therapeutic-effectiveness-of-pulsed-electromagnetic-field-therapy-in-oncology/?from_term=pemf+radiation&amp;from_pos=1" TargetMode="External"/><Relationship Id="rId3" Type="http://schemas.openxmlformats.org/officeDocument/2006/relationships/hyperlink" Target="https://pubmed.ncbi.nlm.nih.gov/30252895-effect-of-transcranial-pulsed-electromagnetic-fields-t-pemf-on-functional-rate-of-force-development-and-movement-speed-in-persons-with-parkinsons-disease-a-randomized-clinical-trial/?from_term=pemf+parkinson%27s&amp;from_pos=1" TargetMode="External"/><Relationship Id="rId7" Type="http://schemas.openxmlformats.org/officeDocument/2006/relationships/hyperlink" Target="https://pubmed.ncbi.nlm.nih.gov/30645684-biophysical-stimulation-of-bone-and-cartilage-state-of-the-art-and-future-perspectives/?from_term=pemf+surgery+healing&amp;from_pos=10" TargetMode="External"/><Relationship Id="rId2" Type="http://schemas.openxmlformats.org/officeDocument/2006/relationships/hyperlink" Target="https://pubmed.ncbi.nlm.nih.gov/26562074-effects-of-pemf-on-patients-with-osteoarthritis-results-of-a-prospective-placebo-controlled-double-blind-study/?from_term=pemf+osteoarthritis&amp;from_po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25882659-pulsed-electromagnetic-field-therapy-promotes-healing-and-microcirculation-of-chronic-diabetic-foot-ulcers-a-pilot-study/?from_term=pemf+chronic+wounds&amp;from_pos=4" TargetMode="External"/><Relationship Id="rId5" Type="http://schemas.openxmlformats.org/officeDocument/2006/relationships/hyperlink" Target="https://pubmed.ncbi.nlm.nih.gov/19371845-evidence-based-use-of-pulsed-electromagnetic-field-therapy-in-clinical-plastic-surgery/?from_term=pemf+chronic+wounds&amp;from_pos=2" TargetMode="External"/><Relationship Id="rId4" Type="http://schemas.openxmlformats.org/officeDocument/2006/relationships/hyperlink" Target="https://pubmed.ncbi.nlm.nih.gov/30836195-effect-of-pulsed-electromagnetic-field-on-mandibular-fracture-healing-a-randomized-control-trial-rct/?from_term=pemf+post-surgery+healing&amp;from_pos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119968/pdf/CAM4-5-3128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mfexpertacademy.com/" TargetMode="External"/><Relationship Id="rId2" Type="http://schemas.openxmlformats.org/officeDocument/2006/relationships/hyperlink" Target="https://pulsecenter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nrichacademy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EB09-9AE8-4A5D-9084-35CA6CBE9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PEMF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E3692-1A17-4915-BD27-29DC2E5ED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E8EE-36AC-41F5-BE43-A972BE20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last week…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A8F7-F3DA-4F48-B6DF-1E8D45C7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NutrEval</a:t>
            </a:r>
            <a:r>
              <a:rPr lang="en-US" dirty="0"/>
              <a:t> test - $379 out of pocket, not $2000!</a:t>
            </a:r>
          </a:p>
          <a:p>
            <a:r>
              <a:rPr lang="en-US" dirty="0"/>
              <a:t>Tests for nutrient deficiencies and gives supplement recommendations</a:t>
            </a:r>
          </a:p>
          <a:p>
            <a:r>
              <a:rPr lang="en-US" dirty="0"/>
              <a:t>Missing some tests – selenium</a:t>
            </a:r>
          </a:p>
          <a:p>
            <a:r>
              <a:rPr lang="en-US" dirty="0"/>
              <a:t>Good for knowing which supplements to take/not take and if they’re being absorbed</a:t>
            </a:r>
          </a:p>
        </p:txBody>
      </p:sp>
    </p:spTree>
    <p:extLst>
      <p:ext uri="{BB962C8B-B14F-4D97-AF65-F5344CB8AC3E}">
        <p14:creationId xmlns:p14="http://schemas.microsoft.com/office/powerpoint/2010/main" val="195309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4737-613F-4EEF-B6D0-F8C4A4B8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week… PEMF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5A22-312E-4424-9471-5D654303A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Pulsed electromagnetic field</a:t>
            </a:r>
          </a:p>
          <a:p>
            <a:r>
              <a:rPr lang="en-US" dirty="0"/>
              <a:t>Pulses your cells – gives them energy, fluidity, electrical charge</a:t>
            </a:r>
          </a:p>
          <a:p>
            <a:r>
              <a:rPr lang="en-US" dirty="0"/>
              <a:t>Reduces inflammation - </a:t>
            </a:r>
            <a:r>
              <a:rPr lang="en-US" u="sng" dirty="0">
                <a:hlinkClick r:id="rId2"/>
              </a:rPr>
              <a:t>Review Article Coupling of pulsed electromagnetic fields (PEMF) therapy to molecular grounds of the cell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7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DA20-EAEF-40C3-BB7E-65419635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9A98-D17D-4A70-AE48-AE48B78AC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Osteoarthritis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Parkinson’s disease</a:t>
            </a:r>
            <a:endParaRPr lang="en-US" dirty="0"/>
          </a:p>
          <a:p>
            <a:r>
              <a:rPr lang="en-US" dirty="0">
                <a:hlinkClick r:id="rId4"/>
              </a:rPr>
              <a:t>Post-surgery </a:t>
            </a:r>
            <a:r>
              <a:rPr lang="en-US" dirty="0"/>
              <a:t>to </a:t>
            </a:r>
            <a:r>
              <a:rPr lang="en-US" dirty="0">
                <a:hlinkClick r:id="rId5"/>
              </a:rPr>
              <a:t>decrease pain and swelling</a:t>
            </a:r>
            <a:endParaRPr lang="en-US" dirty="0"/>
          </a:p>
          <a:p>
            <a:r>
              <a:rPr lang="en-US" dirty="0">
                <a:hlinkClick r:id="rId6"/>
              </a:rPr>
              <a:t>Chronic wounds</a:t>
            </a:r>
            <a:endParaRPr lang="en-US" dirty="0"/>
          </a:p>
          <a:p>
            <a:r>
              <a:rPr lang="en-US" dirty="0">
                <a:hlinkClick r:id="rId7"/>
              </a:rPr>
              <a:t>Injuries</a:t>
            </a:r>
            <a:endParaRPr lang="en-US" dirty="0"/>
          </a:p>
          <a:p>
            <a:r>
              <a:rPr lang="en-US" dirty="0">
                <a:hlinkClick r:id="rId8"/>
              </a:rPr>
              <a:t>Cancer – can be combined with chemo and radiation to allow for smaller dosage, reducing side effects and improving outcomes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8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4BF-1D6F-46E4-A44A-CE0092D7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PEMF and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F94A-BDA0-457C-AFC9-7D6BE1682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7806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/>
              <a:t>Mechanisms and Therapeutic Effectiveness of Pulsed Electromagnetic Field Therapy in Oncology (2016)  </a:t>
            </a:r>
            <a:r>
              <a:rPr lang="en-US" sz="2600" dirty="0">
                <a:hlinkClick r:id="rId2"/>
              </a:rPr>
              <a:t>https://www.ncbi.nlm.nih.gov/pmc/articles/PMC5119968/pdf/CAM4-5-3128.pdf</a:t>
            </a:r>
            <a:endParaRPr lang="en-US" sz="2600" dirty="0"/>
          </a:p>
          <a:p>
            <a:r>
              <a:rPr lang="en-US" sz="2600" dirty="0"/>
              <a:t>In breast and colon cancer cells in vitro may block growth of new blood vessels and inhibit mitotic spindle assembly (segregates chromosomes to daughter cells during cell division)</a:t>
            </a:r>
          </a:p>
          <a:p>
            <a:r>
              <a:rPr lang="en-US" sz="2600" dirty="0"/>
              <a:t>Selectively cytotoxic to cancer cells </a:t>
            </a:r>
          </a:p>
          <a:p>
            <a:r>
              <a:rPr lang="en-US" sz="2600" dirty="0"/>
              <a:t>Inhibits cancer cell proliferation through specific frequencies (Zimmerman et al. 2012)</a:t>
            </a:r>
          </a:p>
          <a:p>
            <a:r>
              <a:rPr lang="en-US" sz="2600" dirty="0"/>
              <a:t>Inhibits tumor growth</a:t>
            </a:r>
          </a:p>
          <a:p>
            <a:r>
              <a:rPr lang="en-US" sz="2600" dirty="0"/>
              <a:t>Impairs breast cancer cell viability (</a:t>
            </a:r>
            <a:r>
              <a:rPr lang="en-US" sz="2600" dirty="0" err="1"/>
              <a:t>Crocetti</a:t>
            </a:r>
            <a:r>
              <a:rPr lang="en-US" sz="2600" dirty="0"/>
              <a:t> et al. 2013)</a:t>
            </a:r>
          </a:p>
          <a:p>
            <a:r>
              <a:rPr lang="en-US" sz="2600" dirty="0"/>
              <a:t>Modulates gene expression</a:t>
            </a:r>
          </a:p>
          <a:p>
            <a:r>
              <a:rPr lang="en-US" sz="2600" dirty="0"/>
              <a:t>Increases apoptosis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4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9593-B14C-481F-BA25-FF0EFC6C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PEMF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24D5D-3574-4F82-8446-7848E530A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own your own machine from ~$349(?) to over $30,000</a:t>
            </a:r>
          </a:p>
          <a:p>
            <a:r>
              <a:rPr lang="en-US" dirty="0">
                <a:solidFill>
                  <a:schemeClr val="tx1"/>
                </a:solidFill>
              </a:rPr>
              <a:t>Pulse Centers Brand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https://pulsecenters.com/</a:t>
            </a:r>
            <a:endParaRPr lang="en-US" dirty="0"/>
          </a:p>
          <a:p>
            <a:r>
              <a:rPr lang="en-US" dirty="0"/>
              <a:t>PEMF Expert Academy </a:t>
            </a:r>
            <a:r>
              <a:rPr lang="en-US" dirty="0">
                <a:hlinkClick r:id="rId3"/>
              </a:rPr>
              <a:t>https://pemfexpertacademy.com/</a:t>
            </a:r>
            <a:endParaRPr lang="en-US" dirty="0"/>
          </a:p>
          <a:p>
            <a:r>
              <a:rPr lang="en-US" dirty="0" err="1">
                <a:hlinkClick r:id="rId4"/>
              </a:rPr>
              <a:t>Avazzia</a:t>
            </a:r>
            <a:r>
              <a:rPr lang="en-US" dirty="0"/>
              <a:t> Brand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7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128E-25AF-41E5-AEC5-ECB3F352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2CB1-8971-4FFF-A701-AB97973B0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55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8117</TotalTime>
  <Words>277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PEMF Therapy</vt:lpstr>
      <vt:lpstr>Reviewing last week…</vt:lpstr>
      <vt:lpstr>This week… PEMF – what is it?</vt:lpstr>
      <vt:lpstr>When to use it?</vt:lpstr>
      <vt:lpstr>PEMF and Cancer</vt:lpstr>
      <vt:lpstr>PEMF Cost</vt:lpstr>
      <vt:lpstr>Questions?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PEMF Therapy</dc:title>
  <dc:creator>O'Brien, Bailey, Sofia</dc:creator>
  <cp:lastModifiedBy>O'Brien, Bailey, Sofia</cp:lastModifiedBy>
  <cp:revision>11</cp:revision>
  <dcterms:created xsi:type="dcterms:W3CDTF">2020-02-26T00:45:27Z</dcterms:created>
  <dcterms:modified xsi:type="dcterms:W3CDTF">2020-03-06T04:30:05Z</dcterms:modified>
</cp:coreProperties>
</file>