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9" r:id="rId8"/>
    <p:sldId id="268" r:id="rId9"/>
    <p:sldId id="271" r:id="rId10"/>
    <p:sldId id="262" r:id="rId11"/>
    <p:sldId id="264" r:id="rId12"/>
    <p:sldId id="260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corp.com/tests/139310/human-herpesvirus-6-hhv-6-quantitation-dna-pcr" TargetMode="External"/><Relationship Id="rId2" Type="http://schemas.openxmlformats.org/officeDocument/2006/relationships/hyperlink" Target="https://hhv-6foundation.org/patients/hhv-6-testing-for-patien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hv-6foundation.org/cihhv-6/activation-of-cihhv6-due-to-cancer-drug-vorinostat-an-hdac-inhibitor" TargetMode="External"/><Relationship Id="rId2" Type="http://schemas.openxmlformats.org/officeDocument/2006/relationships/hyperlink" Target="https://hhv-6foundation.org/what-is-hhv-6/chromosomally-integrated-hhv-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hv-6foundation.org/clinicians/cihhv-6-test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323089/pdf/03-0587.pdf" TargetMode="External"/><Relationship Id="rId2" Type="http://schemas.openxmlformats.org/officeDocument/2006/relationships/hyperlink" Target="https://hhv-6foundation.org/research/hhv-6-antiviral-drug-resista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calmedium.com/blog/herpes-viruses" TargetMode="External"/><Relationship Id="rId5" Type="http://schemas.openxmlformats.org/officeDocument/2006/relationships/hyperlink" Target="https://www.furtherfood.com/multiple-sclerosis-treatment/" TargetMode="External"/><Relationship Id="rId4" Type="http://schemas.openxmlformats.org/officeDocument/2006/relationships/hyperlink" Target="https://gerson.org/gerpress/nima-multiple-sclerosis-gerson-therapy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yoclinic.org/diseases-conditions/roseola/symptoms-causes/syc-2037728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peds.com/article/S0022-3476(04)00658-4/fulltex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498727/pdf/rmv0022-0144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2554258-symptomatic-generalized-epilepsy-after-hhv6-posttransplant-acute-limbic-encephalitis-in-children/?from_term=hhv6+autoimmune&amp;from_pos=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hv-6foundation.org/category/canc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828528/pdf/nihms918147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6277865/pdf/fonc-08-00512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825270/pdf/TSWJ2013-867389.pdf" TargetMode="External"/><Relationship Id="rId2" Type="http://schemas.openxmlformats.org/officeDocument/2006/relationships/hyperlink" Target="https://hhv-6foundation.org/associated-conditions/hhv-6-and-immune-suppress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20922523-autoimmune-hemolytic-anemia-and-autoimmune-neutropenia-in-a-child-with-erythroblastopenia-of-childhood-tec-caused-by-human-herpesvirus-6-hhv-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2AF9-82B1-426B-97CE-8FAC0BB76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HHV6 Virus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7A9B2-C33F-49C8-AE0A-C4E05D9FD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7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B10CE-9CED-4406-AB87-971FADBF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6A5F-393F-4CE1-B96A-62F87C121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https://hhv-6foundation.org/patients/hhv-6-testing-for-patients</a:t>
            </a:r>
            <a:endParaRPr lang="en-US" dirty="0"/>
          </a:p>
          <a:p>
            <a:pPr lvl="1"/>
            <a:r>
              <a:rPr lang="en-US" dirty="0"/>
              <a:t>PCR DNA test on plasma or serum</a:t>
            </a:r>
          </a:p>
          <a:p>
            <a:pPr lvl="1"/>
            <a:r>
              <a:rPr lang="en-US" dirty="0"/>
              <a:t>Quantitative tissue biopsy</a:t>
            </a:r>
          </a:p>
          <a:p>
            <a:pPr lvl="1"/>
            <a:r>
              <a:rPr lang="en-US" dirty="0"/>
              <a:t>Immunohistochemistry (staining of tissue sessions from biopsies)</a:t>
            </a:r>
          </a:p>
          <a:p>
            <a:pPr lvl="1"/>
            <a:r>
              <a:rPr lang="en-US" dirty="0"/>
              <a:t>IgM test</a:t>
            </a:r>
          </a:p>
          <a:p>
            <a:pPr lvl="1"/>
            <a:r>
              <a:rPr lang="en-US" dirty="0"/>
              <a:t>Quantitative PCR of whole blood seems best</a:t>
            </a:r>
          </a:p>
          <a:p>
            <a:pPr lvl="2"/>
            <a:r>
              <a:rPr lang="en-US" dirty="0"/>
              <a:t>LabCorp </a:t>
            </a:r>
            <a:r>
              <a:rPr lang="en-US" dirty="0">
                <a:hlinkClick r:id="rId3"/>
              </a:rPr>
              <a:t>https://www.labcorp.com/tests/139310/human-herpesvirus-6-hhv-6-quantitation-dna-pcr</a:t>
            </a:r>
            <a:endParaRPr lang="en-US" dirty="0"/>
          </a:p>
          <a:p>
            <a:pPr lvl="1"/>
            <a:r>
              <a:rPr lang="en-US" dirty="0"/>
              <a:t>IFA (Indirect Immunofluorescence Assay) IgG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3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413A-4927-4973-B33F-99E07499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Chromosomally integrated HHV-6 (ciHHV-6)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6CFF-282D-4FDD-83E1-BED430B4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Affects 1% of the population in the US and UK </a:t>
            </a:r>
            <a:r>
              <a:rPr lang="en-US" dirty="0">
                <a:hlinkClick r:id="rId2"/>
              </a:rPr>
              <a:t>https://hhv-6foundation.org/what-is-hhv-6/chromosomally-integrated-hhv-6</a:t>
            </a:r>
            <a:endParaRPr lang="en-US" dirty="0"/>
          </a:p>
          <a:p>
            <a:r>
              <a:rPr lang="en-US" dirty="0"/>
              <a:t>The virus DNA is integrated into the person’s telomeres in their chromosomes </a:t>
            </a:r>
          </a:p>
          <a:p>
            <a:r>
              <a:rPr lang="en-US" dirty="0"/>
              <a:t>Can be inherited from a parent</a:t>
            </a:r>
          </a:p>
          <a:p>
            <a:r>
              <a:rPr lang="en-US" dirty="0"/>
              <a:t>Can excise itself and activate under circumstances like immune deficiency</a:t>
            </a:r>
          </a:p>
          <a:p>
            <a:r>
              <a:rPr lang="en-US" dirty="0"/>
              <a:t>Can become activated by chemo drugs – patient in Boston found to have it after </a:t>
            </a:r>
            <a:r>
              <a:rPr lang="en-US" dirty="0" err="1"/>
              <a:t>Vorinostat</a:t>
            </a:r>
            <a:r>
              <a:rPr lang="en-US" dirty="0"/>
              <a:t> administration </a:t>
            </a:r>
            <a:r>
              <a:rPr lang="en-US" dirty="0">
                <a:hlinkClick r:id="rId3"/>
              </a:rPr>
              <a:t>https://hhv-6foundation.org/cihhv-6/activation-of-cihhv6-due-to-cancer-drug-vorinostat-an-hdac-inhibitor</a:t>
            </a:r>
            <a:endParaRPr lang="en-US" dirty="0"/>
          </a:p>
          <a:p>
            <a:r>
              <a:rPr lang="en-US" dirty="0"/>
              <a:t>Where to get testing (need whole blood analysis, which contains cellular material) </a:t>
            </a:r>
            <a:r>
              <a:rPr lang="en-US" dirty="0">
                <a:hlinkClick r:id="rId4"/>
              </a:rPr>
              <a:t>https://hhv-6foundation.org/clinicians/cihhv-6-testing</a:t>
            </a:r>
            <a:endParaRPr lang="en-US" dirty="0"/>
          </a:p>
          <a:p>
            <a:r>
              <a:rPr lang="en-US" dirty="0"/>
              <a:t>May increase likelihood of Graft Versus Host Disease and bacterial infections in organ transplants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3425-2D40-47C0-AE61-36E4E09B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it’s a trigger, how do we address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6330-84C3-4E82-ADAA-8B09B3577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Antivirals - </a:t>
            </a:r>
            <a:r>
              <a:rPr lang="en-US" dirty="0">
                <a:hlinkClick r:id="rId2"/>
              </a:rPr>
              <a:t>https://hhv-6foundation.org/research/hhv-6-antiviral-drug-resistance</a:t>
            </a:r>
            <a:endParaRPr lang="en-US" dirty="0"/>
          </a:p>
          <a:p>
            <a:pPr lvl="1"/>
            <a:r>
              <a:rPr lang="en-US" dirty="0"/>
              <a:t>Conventional – cidofovir, ganciclovir, </a:t>
            </a:r>
            <a:r>
              <a:rPr lang="en-US" dirty="0" err="1"/>
              <a:t>foscarnet</a:t>
            </a:r>
            <a:r>
              <a:rPr lang="en-US" dirty="0"/>
              <a:t>, </a:t>
            </a:r>
            <a:r>
              <a:rPr lang="en-US" dirty="0" err="1"/>
              <a:t>brincidofovir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https://www.ncbi.nlm.nih.gov/pmc/articles/PMC3323089/pdf/03-0587.pdf</a:t>
            </a:r>
            <a:endParaRPr lang="en-US" dirty="0"/>
          </a:p>
          <a:p>
            <a:pPr lvl="1"/>
            <a:r>
              <a:rPr lang="en-US" dirty="0"/>
              <a:t>Natural - antimalarial drug artesunate</a:t>
            </a:r>
          </a:p>
          <a:p>
            <a:r>
              <a:rPr lang="en-US" dirty="0"/>
              <a:t>In MS, diet changes</a:t>
            </a:r>
          </a:p>
          <a:p>
            <a:pPr lvl="1"/>
            <a:r>
              <a:rPr lang="en-US" dirty="0"/>
              <a:t>Gerson Therapy </a:t>
            </a:r>
            <a:r>
              <a:rPr lang="en-US" dirty="0">
                <a:hlinkClick r:id="rId4"/>
              </a:rPr>
              <a:t>https://gerson.org/gerpress/nima-multiple-sclerosis-gerson-therapy/</a:t>
            </a:r>
            <a:endParaRPr lang="en-US" dirty="0"/>
          </a:p>
          <a:p>
            <a:pPr lvl="1"/>
            <a:r>
              <a:rPr lang="en-US" dirty="0"/>
              <a:t>Other diet changes (read in comments also) </a:t>
            </a:r>
            <a:r>
              <a:rPr lang="en-US" dirty="0">
                <a:hlinkClick r:id="rId5"/>
              </a:rPr>
              <a:t>https://www.furtherfood.com/multiple-sclerosis-treatment/</a:t>
            </a:r>
            <a:endParaRPr lang="en-US" dirty="0"/>
          </a:p>
          <a:p>
            <a:pPr lvl="1"/>
            <a:r>
              <a:rPr lang="en-US" dirty="0"/>
              <a:t>Herbs, antiviral foods like garlic, onion, turmeric, ginger, spirulina; eggs, dairy, corn, </a:t>
            </a:r>
            <a:r>
              <a:rPr lang="en-US" dirty="0">
                <a:hlinkClick r:id="rId6"/>
              </a:rPr>
              <a:t>https://www.medicalmedium.com/blog/herpes-viruses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8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C47E-4875-453B-BE2F-A1490D59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5CA51-6BC6-49F3-BC98-3973B487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53BF-F0E9-4E61-932A-6F14D81F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HHV-6 History and brief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082E-7A75-4B6A-A512-76DF72B1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1986 first discovered</a:t>
            </a:r>
          </a:p>
          <a:p>
            <a:r>
              <a:rPr lang="en-US" dirty="0"/>
              <a:t>Found to be the cause of roseola AKA sixth disease in 1988 (sudden high fever for a few days followed by a rash) – very common, mild, affects most kids by 2 years old or kindergarten </a:t>
            </a:r>
            <a:r>
              <a:rPr lang="en-US" dirty="0">
                <a:hlinkClick r:id="rId2"/>
              </a:rPr>
              <a:t>https://www.mayoclinic.org/diseases-conditions/roseola/symptoms-causes/syc-20377283</a:t>
            </a:r>
            <a:endParaRPr lang="en-US" dirty="0"/>
          </a:p>
          <a:p>
            <a:r>
              <a:rPr lang="en-US" dirty="0"/>
              <a:t>Most have antibodies for it by school age, making them immune to a second infection; if affected later in life it is usually mild, but it could be very harmful to people with compromised immune systems, such as organ transplant recipients</a:t>
            </a:r>
          </a:p>
          <a:p>
            <a:r>
              <a:rPr lang="en-US" dirty="0"/>
              <a:t>No vaccine for it</a:t>
            </a:r>
          </a:p>
          <a:p>
            <a:r>
              <a:rPr lang="en-US" dirty="0"/>
              <a:t>Typically transferred by saliva</a:t>
            </a:r>
          </a:p>
        </p:txBody>
      </p:sp>
    </p:spTree>
    <p:extLst>
      <p:ext uri="{BB962C8B-B14F-4D97-AF65-F5344CB8AC3E}">
        <p14:creationId xmlns:p14="http://schemas.microsoft.com/office/powerpoint/2010/main" val="361175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5B20-43C5-4C5A-9B9E-77842DE2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HHV-6 incidence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0FBAF-95C0-4EC7-8551-3DCBC90C7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HHV6 and HHV7: Persistence and vertical transmission </a:t>
            </a:r>
            <a:r>
              <a:rPr lang="en-US" dirty="0">
                <a:hlinkClick r:id="rId2"/>
              </a:rPr>
              <a:t>https://www.jpeds.com/article/S0022-3476(04)00658-4/fulltext</a:t>
            </a:r>
            <a:endParaRPr lang="en-US" dirty="0"/>
          </a:p>
          <a:p>
            <a:pPr lvl="1"/>
            <a:r>
              <a:rPr lang="en-US" dirty="0"/>
              <a:t>Acquired early in childhood; found in nearly 100% of all children by 2 years old</a:t>
            </a:r>
          </a:p>
          <a:p>
            <a:pPr lvl="1"/>
            <a:r>
              <a:rPr lang="en-US" dirty="0"/>
              <a:t>Accounts for 10% and 20% of ER visits related to fever for children under 3 and 6-12 months old, respectively</a:t>
            </a:r>
          </a:p>
          <a:p>
            <a:pPr lvl="1"/>
            <a:r>
              <a:rPr lang="en-US" dirty="0"/>
              <a:t>Can hang out in bone marrow inactive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9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7C08D-3765-4B1D-9F9A-ADA0BE97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511870"/>
            <a:ext cx="9601196" cy="1303867"/>
          </a:xfrm>
        </p:spPr>
        <p:txBody>
          <a:bodyPr/>
          <a:lstStyle/>
          <a:p>
            <a:r>
              <a:rPr lang="en-US" dirty="0"/>
              <a:t>Medications that may worsen infection…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921CC3-7A42-4AA5-8A88-7F0290F3D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242" y="1564685"/>
            <a:ext cx="4595537" cy="438364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E49E39-2D8D-44D4-95E8-787C3960A5B7}"/>
              </a:ext>
            </a:extLst>
          </p:cNvPr>
          <p:cNvSpPr txBox="1"/>
          <p:nvPr/>
        </p:nvSpPr>
        <p:spPr>
          <a:xfrm>
            <a:off x="1295401" y="3122824"/>
            <a:ext cx="49116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HDAC inhibitors (mood stabilizers, antiepileptics)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Antibiotics – amoxicillin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Immunosuppressant – hydrocortisone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Sulfasalazine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Anesthetic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Anticonvulsants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NSAIDS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Allopurinol (used to treat gout or kidney stones and to decrease uric acid in people with cancer)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B1693-17AD-4B63-B61E-4FEBBBBC858E}"/>
              </a:ext>
            </a:extLst>
          </p:cNvPr>
          <p:cNvSpPr txBox="1"/>
          <p:nvPr/>
        </p:nvSpPr>
        <p:spPr>
          <a:xfrm>
            <a:off x="1416676" y="1815737"/>
            <a:ext cx="50613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Chromosomally integrated human herpesvirus 6: questions and answers 	</a:t>
            </a:r>
            <a:r>
              <a:rPr lang="en-US"/>
              <a:t>	</a:t>
            </a:r>
            <a:r>
              <a:rPr lang="en-US">
                <a:sym typeface="Wingdings" panose="05000000000000000000" pitchFamily="2" charset="2"/>
              </a:rPr>
              <a:t>  </a:t>
            </a:r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   </a:t>
            </a:r>
          </a:p>
          <a:p>
            <a:r>
              <a:rPr lang="en-US" dirty="0">
                <a:hlinkClick r:id="rId3"/>
              </a:rPr>
              <a:t>https://www.ncbi.nlm.nih.gov/pmc/articles/PMC3498727/pdf/rmv0022-0144.pdf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0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3811-61CC-4FAB-ADCA-84B9B739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at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7E7B4-AD3D-44BD-9514-9B9412B4A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Immunocompromised, such as in organ transplants</a:t>
            </a:r>
          </a:p>
          <a:p>
            <a:pPr lvl="1"/>
            <a:r>
              <a:rPr lang="en-US" b="1" dirty="0"/>
              <a:t>Symptomatic Generalized Epilepsy After HHV6 Posttransplant Acute Limbic Encephalitis in Children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https://pubmed.ncbi.nlm.nih.gov/22554258-symptomatic-generalized-epilepsy-after-hhv6-posttransplant-acute-limbic-encephalitis-in-children/?from_term=hhv6+autoimmune&amp;from_pos=5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5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1E53-8CA2-41CF-9772-4A76F15A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in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DBD6-00F2-4D2D-B976-2D3FF764A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https://hhv-6foundation.org/category/cancer</a:t>
            </a:r>
            <a:endParaRPr lang="en-US" dirty="0"/>
          </a:p>
          <a:p>
            <a:r>
              <a:rPr lang="en-US" dirty="0"/>
              <a:t>Ovarian</a:t>
            </a:r>
          </a:p>
          <a:p>
            <a:r>
              <a:rPr lang="en-US" dirty="0"/>
              <a:t>TNBC</a:t>
            </a:r>
          </a:p>
          <a:p>
            <a:r>
              <a:rPr lang="en-US" dirty="0"/>
              <a:t>Glioma</a:t>
            </a:r>
          </a:p>
          <a:p>
            <a:r>
              <a:rPr lang="en-US" dirty="0"/>
              <a:t>Stomach and colon</a:t>
            </a:r>
          </a:p>
          <a:p>
            <a:r>
              <a:rPr lang="en-US" dirty="0"/>
              <a:t>Misdiagnosis in lymphoma (lymph node biopsies)</a:t>
            </a:r>
          </a:p>
          <a:p>
            <a:r>
              <a:rPr lang="en-US" dirty="0"/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253836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8A0F-FEC7-4DDE-85CE-D2950593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Sequences in Human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452BA-7A00-46B1-8368-2809D9F92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https://www.ncbi.nlm.nih.gov/pmc/articles/PMC5828528/pdf/nihms918147.pdf</a:t>
            </a:r>
            <a:endParaRPr lang="en-US" b="1" dirty="0"/>
          </a:p>
          <a:p>
            <a:r>
              <a:rPr lang="en-US" dirty="0"/>
              <a:t>Five viral families are prevalent in human cancer</a:t>
            </a:r>
          </a:p>
          <a:p>
            <a:pPr lvl="1"/>
            <a:r>
              <a:rPr lang="en-US" dirty="0"/>
              <a:t>HPV (cervical) 98.8%</a:t>
            </a:r>
          </a:p>
          <a:p>
            <a:pPr lvl="1"/>
            <a:r>
              <a:rPr lang="en-US" dirty="0"/>
              <a:t>HPV (head and neck)</a:t>
            </a:r>
          </a:p>
          <a:p>
            <a:pPr lvl="1"/>
            <a:r>
              <a:rPr lang="en-US" dirty="0"/>
              <a:t>Hepatitis B and C in liver cancers</a:t>
            </a:r>
          </a:p>
          <a:p>
            <a:pPr lvl="1"/>
            <a:r>
              <a:rPr lang="en-US" dirty="0"/>
              <a:t>HPV and BKV (BK Virus) in small subset of bladder cancers</a:t>
            </a:r>
          </a:p>
          <a:p>
            <a:pPr lvl="1"/>
            <a:r>
              <a:rPr lang="en-US" dirty="0"/>
              <a:t>HHVs in many different cancers</a:t>
            </a:r>
          </a:p>
          <a:p>
            <a:pPr lvl="1"/>
            <a:r>
              <a:rPr lang="en-US" dirty="0"/>
              <a:t>EBV in ~20% stomach cancers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3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095B-E0B7-448F-B648-A981EE6F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 Herpesvirus 6 and Malignancy: </a:t>
            </a:r>
            <a:br>
              <a:rPr lang="en-US" dirty="0"/>
            </a:br>
            <a:r>
              <a:rPr lang="en-US" dirty="0"/>
              <a:t>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9344-78DF-44F7-90C7-31A744394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https://www.ncbi.nlm.nih.gov/pmc/articles/PMC6277865/pdf/fonc-08-00512.pdf</a:t>
            </a:r>
            <a:endParaRPr lang="en-US" b="1" dirty="0"/>
          </a:p>
          <a:p>
            <a:r>
              <a:rPr lang="en-US" dirty="0"/>
              <a:t>“There is evidence that HHV-6 is present in certain types of cancer; however, detection of the virus within tumor cells is insufficient for assigning a direct role of HHV-6 in tumorigenesis. Findings supportive of a causal role for a virus in cancer include </a:t>
            </a:r>
            <a:r>
              <a:rPr lang="en-US" b="1" dirty="0"/>
              <a:t>presence of the virus in a large proportion of cases, presence of the virus in most tumor cells</a:t>
            </a:r>
            <a:r>
              <a:rPr lang="en-US" dirty="0"/>
              <a:t>, and virus-induced in-vitro cell transformation. HHV-6, if not directly oncogenic, </a:t>
            </a:r>
            <a:r>
              <a:rPr lang="en-US" b="1" dirty="0"/>
              <a:t>may act as a contributory factor that indirectly enhances tumor cell growth, in some cases by cooperation with other viruses</a:t>
            </a:r>
            <a:r>
              <a:rPr lang="en-US" dirty="0"/>
              <a:t>. Another possibility is that HHV-6 may merely be an opportunistic virus that thrives in the immunodeficient tumor microenvironment.”</a:t>
            </a:r>
          </a:p>
        </p:txBody>
      </p:sp>
    </p:spTree>
    <p:extLst>
      <p:ext uri="{BB962C8B-B14F-4D97-AF65-F5344CB8AC3E}">
        <p14:creationId xmlns:p14="http://schemas.microsoft.com/office/powerpoint/2010/main" val="30564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1605-D5FE-4797-85EC-F47E93F6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9977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n>
                  <a:noFill/>
                </a:ln>
                <a:solidFill>
                  <a:srgbClr val="222222"/>
                </a:solidFill>
                <a:cs typeface="Arial" panose="020B0604020202020204" pitchFamily="34" charset="0"/>
              </a:rPr>
              <a:t>HHV-6 has been associated with autoimmune disorders 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F38A5E7-9268-4973-94A4-A4905DD2A7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11312" y="1903646"/>
            <a:ext cx="9485286" cy="443198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SzTx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+mn-lt"/>
                <a:cs typeface="Arial" panose="020B0604020202020204" pitchFamily="34" charset="0"/>
                <a:hlinkClick r:id="rId2"/>
              </a:rPr>
              <a:t>https://hhv-6foundation.org/associated-conditions/hhv-6-and-immune-suppression</a:t>
            </a:r>
            <a:endParaRPr lang="en-US" altLang="en-US" sz="1800" dirty="0">
              <a:latin typeface="+mn-lt"/>
            </a:endParaRPr>
          </a:p>
          <a:p>
            <a:pPr defTabSz="914400">
              <a:buClrTx/>
              <a:buSzTx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n-lt"/>
                <a:cs typeface="Arial" panose="020B0604020202020204" pitchFamily="34" charset="0"/>
              </a:rPr>
              <a:t>Possible Role of Human Herpesvirus 6 as a Trigger of Autoimmune Disease </a:t>
            </a:r>
          </a:p>
          <a:p>
            <a:pPr lvl="1" defTabSz="914400">
              <a:buClrTx/>
              <a:buSzTx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+mn-lt"/>
                <a:cs typeface="Arial" panose="020B0604020202020204" pitchFamily="34" charset="0"/>
                <a:hlinkClick r:id="rId3"/>
              </a:rPr>
              <a:t>https://www.ncbi.nlm.nih.gov/pmc/articles/PMC3825270/pdf/TSWJ2013-867389.pdf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lvl="2" defTabSz="914400">
              <a:buClrTx/>
              <a:buSzTx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Connective tissue disorders (including rheumatoid arthritis)</a:t>
            </a:r>
          </a:p>
          <a:p>
            <a:pPr lvl="2" defTabSz="914400">
              <a:buClrTx/>
              <a:buSzTx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MS</a:t>
            </a:r>
          </a:p>
          <a:p>
            <a:pPr lvl="2" defTabSz="914400">
              <a:buClrTx/>
              <a:buSzTx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Hashimoto’s Thyroiditis</a:t>
            </a:r>
          </a:p>
          <a:p>
            <a:pPr lvl="2" defTabSz="914400">
              <a:buClrTx/>
              <a:buSzTx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Sjogren’s syndrome</a:t>
            </a:r>
          </a:p>
          <a:p>
            <a:pPr lvl="2" defTabSz="914400">
              <a:buClrTx/>
              <a:buSzTx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Purpura fulminans – thrombotic disorder, coagulation of microvasculature that’s rapidly progressive and leads to skin necrosis</a:t>
            </a:r>
          </a:p>
          <a:p>
            <a:pPr lvl="2" defTabSz="914400">
              <a:buClrTx/>
              <a:buSzTx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Severe autoimmune acquired protein S deficiency (clotting disorder)</a:t>
            </a:r>
          </a:p>
          <a:p>
            <a:pPr lvl="2" defTabSz="914400">
              <a:buClrTx/>
              <a:buSzTx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Severe and acute autoimmune hepatitis</a:t>
            </a:r>
          </a:p>
          <a:p>
            <a:pPr lvl="2" defTabSz="914400">
              <a:buClrTx/>
              <a:buSzTx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Autoimmune hemolytic anemia </a:t>
            </a:r>
            <a:r>
              <a:rPr lang="en-US" altLang="en-US" sz="1800" dirty="0">
                <a:solidFill>
                  <a:srgbClr val="222222"/>
                </a:solidFill>
                <a:latin typeface="+mn-lt"/>
                <a:cs typeface="Arial" panose="020B0604020202020204" pitchFamily="34" charset="0"/>
              </a:rPr>
              <a:t>(where the body destroys the Red Blood Cells more quickly than they're made) </a:t>
            </a:r>
            <a:r>
              <a:rPr lang="en-US" altLang="en-US" dirty="0">
                <a:latin typeface="+mn-lt"/>
                <a:cs typeface="Arial" panose="020B0604020202020204" pitchFamily="34" charset="0"/>
              </a:rPr>
              <a:t>and neutropenia</a:t>
            </a:r>
          </a:p>
          <a:p>
            <a:pPr lvl="3" defTabSz="914400">
              <a:buClrTx/>
              <a:buSzTx/>
            </a:pPr>
            <a:r>
              <a:rPr lang="en-US" dirty="0">
                <a:latin typeface="+mj-lt"/>
                <a:hlinkClick r:id="rId4"/>
              </a:rPr>
              <a:t>https://pubmed.ncbi.nlm.nih.gov/20922523-autoimmune-hemolytic-anemia-and-autoimmune-neutropenia-in-a-child-with-erythroblastopenia-of-childhood-tec-caused-by-human-herpesvirus-6-hhv-6/</a:t>
            </a:r>
            <a:endParaRPr lang="en-US" altLang="en-US" dirty="0">
              <a:solidFill>
                <a:srgbClr val="22222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60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{80F7924E-FFEB-44D8-9C77-B97C11CCFFEF}tf02900743</Template>
  <TotalTime>1385</TotalTime>
  <Words>1022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HHV6 Virus</vt:lpstr>
      <vt:lpstr>HHV-6 History and brief overview</vt:lpstr>
      <vt:lpstr>More about HHV-6 incidence</vt:lpstr>
      <vt:lpstr>Medications that may worsen infection…</vt:lpstr>
      <vt:lpstr>Who is at risk?</vt:lpstr>
      <vt:lpstr>Incidence in cancer</vt:lpstr>
      <vt:lpstr>Viral Sequences in Human Cancer</vt:lpstr>
      <vt:lpstr>Human Herpesvirus 6 and Malignancy:  A Review</vt:lpstr>
      <vt:lpstr>HHV-6 has been associated with autoimmune disorders </vt:lpstr>
      <vt:lpstr>How to get tested</vt:lpstr>
      <vt:lpstr>Chromosomally integrated HHV-6 (ciHHV-6)</vt:lpstr>
      <vt:lpstr>If it’s a trigger, how do we address it?</vt:lpstr>
      <vt:lpstr>Questions?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HHV6 Virus</dc:title>
  <dc:creator>O'Brien, Bailey, Sofia</dc:creator>
  <cp:lastModifiedBy>O'Brien, Bailey, Sofia</cp:lastModifiedBy>
  <cp:revision>26</cp:revision>
  <dcterms:created xsi:type="dcterms:W3CDTF">2020-03-03T03:40:34Z</dcterms:created>
  <dcterms:modified xsi:type="dcterms:W3CDTF">2020-03-04T04:13:44Z</dcterms:modified>
</cp:coreProperties>
</file>